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A6BB72-2FA7-47BE-9A35-B27873352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C1961FD-1A5B-4708-A50A-32D878E1D1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742602-D64F-4C0C-914C-F98FDCC3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970394-0B35-4BB9-8BF5-BAF20A71D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8E1E16-CAD8-44A8-8FD1-AE7089C2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93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8D28FD-9665-453D-8A6E-D8D1E72F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F75F6D-BDCA-44D3-B582-3676F8CC7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247EEE-690F-43A2-B85E-15499A223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9C0F40-2241-4EA5-A5BA-C8D743BFE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423515-9DF3-4DAB-8045-4E5651FF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509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966B63-77E6-4300-A382-26A188B94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019C938-1F2D-4F28-98C7-CEDFE5813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62D1FE-9C57-47B7-86A9-E30270B0D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F082EF-EFD6-45D1-BCF0-D39E98F0F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9157B5-A793-4375-BA8F-DD4546A99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49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EFCBB7-17EC-4E46-971B-9318925F3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0FEC0F-077A-4E71-B255-BBA37E73E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C77A44A-EAE0-4F64-BF95-4B05D784E3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07AB620-3703-4F26-871B-15ABAB9AB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5E1299-BFA1-4432-9952-359E03DCF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2A69BB0-AEC3-4343-B2B5-AC182250C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529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898E61-DC8C-4350-AC09-15EA8D189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60FF59C-6E03-400E-8746-EE27AF55B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B81F02F-2FBC-480A-BC5B-56456C3DA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91A8D13-3C30-4E74-9823-D5FB2EF7A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642624F-5DEC-4EFC-97A5-8AECF1FBD6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9EAE1E5-3201-4466-8414-8A7F0C7E0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6C19509-8987-4C76-B809-6F52B0B58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DC37195-B9E4-4DFB-B37C-C29A8D495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49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AD3D54-13EA-412D-B0D2-D86BA3480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3F907C0-AAB1-4A37-A514-8F6271EF1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2096C60-1027-4C8A-9765-74B098DB0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65F81CC-94CF-4609-8488-3904131A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333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E2F5472-FA91-4F34-AF5F-E6DD9BE05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25A50E3-B422-4508-A80C-0BF34250A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50F75A-BB0C-4A0B-AB73-10C646025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41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693B5A-4828-4499-A33F-CD6ECCDA1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025546-7B1B-4ED5-9FAF-8FF36C3C9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25E3EF0-DB81-4EB4-9BCE-1520C6D1F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3DFD20-4E1A-46AC-944C-F4D2657E6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713DC1-F1DF-4B70-8325-0C44FB8B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4546DB3-874A-4B05-BD63-36A7BAA79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90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E33053-6F54-458A-AC03-9F70C938F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79BE3DC-724C-42DE-9C81-6147E86B7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63C727-5D20-4678-A7C9-5E82D40AA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936469-28CA-4C26-9EC7-C3B31033B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033AF73-8C3C-43FB-8B38-997B651A4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49C46C-F9AF-421D-9724-CC4073F4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533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006A22-2139-4FC3-AB35-78B25A665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0C2742B-C40A-4903-9944-CAEFCA91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AF71B7-DAEB-4301-94DA-5FADDB6B5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00B2FE-693A-4A50-82E9-728ADE67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337E34-2F2A-4F5E-8471-77227DBCD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52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B768359-72BB-4EAF-A7BB-F3B67750E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C2BDE0D-26B3-4380-B79B-27B93F88B7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DBF9A4-5E5B-42FB-9537-3324F5445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DB0035-3F31-47D4-B588-CCEF6B1E9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B1BA40-9CEC-4C58-A318-60666741A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96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F76DB76-3484-43F4-9DCB-20D612B3C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7EDC881-038F-4279-8494-5E32A4AE5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1CC31B-3B62-45AD-A5C4-D4B6C66B52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EAEE7-52A8-49B3-9BC0-9D28A0C5353B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B8A72F-2B82-4B30-B1BC-2C56F53D27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E202A7-7D1D-4028-959A-16DC3B3189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C3570-6F77-489C-983D-22926AEBC5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2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4CE79E0-4B0F-409E-B764-B9276EDDAB51}"/>
              </a:ext>
            </a:extLst>
          </p:cNvPr>
          <p:cNvSpPr txBox="1"/>
          <p:nvPr/>
        </p:nvSpPr>
        <p:spPr>
          <a:xfrm>
            <a:off x="1036444" y="1487251"/>
            <a:ext cx="415498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钱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FB20EF4-4B28-4490-B675-8A3435320692}"/>
              </a:ext>
            </a:extLst>
          </p:cNvPr>
          <p:cNvSpPr txBox="1"/>
          <p:nvPr/>
        </p:nvSpPr>
        <p:spPr>
          <a:xfrm>
            <a:off x="2507026" y="1018095"/>
            <a:ext cx="1800493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恐惧，失去工作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BDF90DD-37B3-40D4-BF7D-439B0CC03B2D}"/>
              </a:ext>
            </a:extLst>
          </p:cNvPr>
          <p:cNvSpPr txBox="1"/>
          <p:nvPr/>
        </p:nvSpPr>
        <p:spPr>
          <a:xfrm>
            <a:off x="2507026" y="2017337"/>
            <a:ext cx="2031325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贪婪，欲望，消费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F528914-4134-42B5-82DB-50F822493200}"/>
              </a:ext>
            </a:extLst>
          </p:cNvPr>
          <p:cNvSpPr txBox="1"/>
          <p:nvPr/>
        </p:nvSpPr>
        <p:spPr>
          <a:xfrm>
            <a:off x="5325640" y="1487251"/>
            <a:ext cx="1107996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思考行为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DB94AA5-1018-4513-A1FA-C67F94914041}"/>
              </a:ext>
            </a:extLst>
          </p:cNvPr>
          <p:cNvSpPr txBox="1"/>
          <p:nvPr/>
        </p:nvSpPr>
        <p:spPr>
          <a:xfrm>
            <a:off x="7493806" y="1498365"/>
            <a:ext cx="2262158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落入老鼠赛跑的陷阱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D5E9B907-1F1A-47EE-BB9F-504DB815D233}"/>
              </a:ext>
            </a:extLst>
          </p:cNvPr>
          <p:cNvCxnSpPr>
            <a:stCxn id="4" idx="3"/>
            <a:endCxn id="5" idx="1"/>
          </p:cNvCxnSpPr>
          <p:nvPr/>
        </p:nvCxnSpPr>
        <p:spPr>
          <a:xfrm flipV="1">
            <a:off x="1451942" y="1202761"/>
            <a:ext cx="1055084" cy="469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F5502826-E115-48C9-8D34-EAAA2123D0E7}"/>
              </a:ext>
            </a:extLst>
          </p:cNvPr>
          <p:cNvCxnSpPr>
            <a:stCxn id="4" idx="3"/>
            <a:endCxn id="6" idx="1"/>
          </p:cNvCxnSpPr>
          <p:nvPr/>
        </p:nvCxnSpPr>
        <p:spPr>
          <a:xfrm>
            <a:off x="1451942" y="1671917"/>
            <a:ext cx="1055084" cy="530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01C480F-15B6-4D10-A50B-A3B0D87FF218}"/>
              </a:ext>
            </a:extLst>
          </p:cNvPr>
          <p:cNvCxnSpPr>
            <a:stCxn id="5" idx="3"/>
            <a:endCxn id="7" idx="1"/>
          </p:cNvCxnSpPr>
          <p:nvPr/>
        </p:nvCxnSpPr>
        <p:spPr>
          <a:xfrm>
            <a:off x="4307519" y="1202761"/>
            <a:ext cx="1018121" cy="469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2BF2D5C2-F81E-415F-8B46-98804DF3EAD8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4538351" y="1671917"/>
            <a:ext cx="787289" cy="530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0DE43D99-53AD-4597-BFFB-B52EBA39114D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6433636" y="1671917"/>
            <a:ext cx="1060170" cy="11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C9B50CC1-7316-4457-A04D-75B00512D052}"/>
              </a:ext>
            </a:extLst>
          </p:cNvPr>
          <p:cNvSpPr txBox="1"/>
          <p:nvPr/>
        </p:nvSpPr>
        <p:spPr>
          <a:xfrm>
            <a:off x="6602083" y="178307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结果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358025C-5636-4852-BF5D-9BDE0B165C72}"/>
              </a:ext>
            </a:extLst>
          </p:cNvPr>
          <p:cNvSpPr txBox="1"/>
          <p:nvPr/>
        </p:nvSpPr>
        <p:spPr>
          <a:xfrm>
            <a:off x="4354135" y="154880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控制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13BB114-068D-486A-BB8E-196220947715}"/>
              </a:ext>
            </a:extLst>
          </p:cNvPr>
          <p:cNvSpPr txBox="1"/>
          <p:nvPr/>
        </p:nvSpPr>
        <p:spPr>
          <a:xfrm>
            <a:off x="2978949" y="289463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导致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EB6ACE1-64F6-4FA9-A753-926F5209B532}"/>
              </a:ext>
            </a:extLst>
          </p:cNvPr>
          <p:cNvSpPr txBox="1"/>
          <p:nvPr/>
        </p:nvSpPr>
        <p:spPr>
          <a:xfrm>
            <a:off x="1630332" y="3711446"/>
            <a:ext cx="4108817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对钱（的运作方式，财务知识）的无知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37D079AE-54D4-44F7-AF15-C2C6CCD4D43E}"/>
              </a:ext>
            </a:extLst>
          </p:cNvPr>
          <p:cNvCxnSpPr>
            <a:stCxn id="22" idx="0"/>
            <a:endCxn id="6" idx="2"/>
          </p:cNvCxnSpPr>
          <p:nvPr/>
        </p:nvCxnSpPr>
        <p:spPr>
          <a:xfrm flipH="1" flipV="1">
            <a:off x="3522689" y="2386669"/>
            <a:ext cx="162052" cy="1324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3588565-EC6E-48D5-8E19-BACB1E2EA592}"/>
              </a:ext>
            </a:extLst>
          </p:cNvPr>
          <p:cNvSpPr txBox="1"/>
          <p:nvPr/>
        </p:nvSpPr>
        <p:spPr>
          <a:xfrm>
            <a:off x="6452853" y="3076083"/>
            <a:ext cx="3717684" cy="1352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400" dirty="0"/>
              <a:t>学习</a:t>
            </a:r>
            <a:r>
              <a:rPr lang="en-US" altLang="zh-CN" sz="1400" dirty="0"/>
              <a:t>&amp;</a:t>
            </a:r>
            <a:r>
              <a:rPr lang="zh-CN" altLang="en-US" sz="1400" dirty="0"/>
              <a:t>实践钱的运作方式，投资，生意；</a:t>
            </a:r>
            <a:endParaRPr lang="en-US" altLang="zh-CN" sz="14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400" dirty="0"/>
              <a:t>用思考抵制情绪（恐惧、贪婪）；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利用别人的恐惧和贪婪。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dirty="0"/>
              <a:t>3. </a:t>
            </a:r>
            <a:r>
              <a:rPr lang="zh-CN" altLang="en-US" sz="1400" dirty="0"/>
              <a:t>买入资产，优质资产。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3560571-6A3D-4012-B6D4-FF5F62BEDBFD}"/>
              </a:ext>
            </a:extLst>
          </p:cNvPr>
          <p:cNvSpPr txBox="1"/>
          <p:nvPr/>
        </p:nvSpPr>
        <p:spPr>
          <a:xfrm>
            <a:off x="1663846" y="4729472"/>
            <a:ext cx="4269117" cy="1675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财商知识结构：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dirty="0"/>
              <a:t>1.</a:t>
            </a:r>
            <a:r>
              <a:rPr lang="zh-CN" altLang="en-US" sz="1400" dirty="0"/>
              <a:t>会计，读懂财报，辨别公司和业务的优势和劣势。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dirty="0"/>
              <a:t>2.</a:t>
            </a:r>
            <a:r>
              <a:rPr lang="zh-CN" altLang="en-US" sz="1400" dirty="0"/>
              <a:t>投资。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dirty="0"/>
              <a:t>3.</a:t>
            </a:r>
            <a:r>
              <a:rPr lang="zh-CN" altLang="en-US" sz="1400" dirty="0"/>
              <a:t>了解市场。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dirty="0"/>
              <a:t>4.</a:t>
            </a:r>
            <a:r>
              <a:rPr lang="zh-CN" altLang="en-US" sz="1400" dirty="0"/>
              <a:t>法律。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31B02A2-DD36-4D29-A44B-63CEEC74422C}"/>
              </a:ext>
            </a:extLst>
          </p:cNvPr>
          <p:cNvSpPr txBox="1"/>
          <p:nvPr/>
        </p:nvSpPr>
        <p:spPr>
          <a:xfrm>
            <a:off x="6452853" y="4898983"/>
            <a:ext cx="2518638" cy="1029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财务自由的目标的实现比例：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当前净资产</a:t>
            </a:r>
            <a:r>
              <a:rPr lang="en-US" altLang="zh-CN" sz="1400" dirty="0"/>
              <a:t>/</a:t>
            </a:r>
            <a:r>
              <a:rPr lang="zh-CN" altLang="en-US" sz="1400" dirty="0"/>
              <a:t>目标净资产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当前被动收入</a:t>
            </a:r>
            <a:r>
              <a:rPr lang="en-US" altLang="zh-CN" sz="1400" dirty="0"/>
              <a:t>/</a:t>
            </a:r>
            <a:r>
              <a:rPr lang="zh-CN" altLang="en-US" sz="1400" dirty="0"/>
              <a:t>目标被动收入</a:t>
            </a:r>
          </a:p>
        </p:txBody>
      </p:sp>
    </p:spTree>
    <p:extLst>
      <p:ext uri="{BB962C8B-B14F-4D97-AF65-F5344CB8AC3E}">
        <p14:creationId xmlns:p14="http://schemas.microsoft.com/office/powerpoint/2010/main" val="1112170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B4B9816-6184-4D05-89B3-1EF7DE7CAD91}"/>
              </a:ext>
            </a:extLst>
          </p:cNvPr>
          <p:cNvSpPr txBox="1"/>
          <p:nvPr/>
        </p:nvSpPr>
        <p:spPr>
          <a:xfrm>
            <a:off x="2507026" y="1018095"/>
            <a:ext cx="1217000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优质资产</a:t>
            </a:r>
            <a:r>
              <a:rPr lang="zh-CN" altLang="en-US" b="1" dirty="0">
                <a:solidFill>
                  <a:srgbClr val="FF0000"/>
                </a:solidFill>
              </a:rPr>
              <a:t>↑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30DC2C9-46E0-496D-BC27-589F4A5F7C7E}"/>
              </a:ext>
            </a:extLst>
          </p:cNvPr>
          <p:cNvSpPr txBox="1"/>
          <p:nvPr/>
        </p:nvSpPr>
        <p:spPr>
          <a:xfrm>
            <a:off x="5287933" y="1018095"/>
            <a:ext cx="1909497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源源不断的收入</a:t>
            </a:r>
            <a:r>
              <a:rPr lang="zh-CN" altLang="en-US" b="1" dirty="0">
                <a:solidFill>
                  <a:srgbClr val="FF0000"/>
                </a:solidFill>
              </a:rPr>
              <a:t>↑</a:t>
            </a:r>
            <a:endParaRPr lang="en-US" altLang="zh-CN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9EF76EE-CDF1-4EF1-B77E-9EDC88BC1AA0}"/>
              </a:ext>
            </a:extLst>
          </p:cNvPr>
          <p:cNvSpPr txBox="1"/>
          <p:nvPr/>
        </p:nvSpPr>
        <p:spPr>
          <a:xfrm>
            <a:off x="5287933" y="2196445"/>
            <a:ext cx="1217000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剩余收入</a:t>
            </a:r>
            <a:r>
              <a:rPr lang="zh-CN" altLang="en-US" b="1" dirty="0">
                <a:solidFill>
                  <a:srgbClr val="FF0000"/>
                </a:solidFill>
              </a:rPr>
              <a:t>↑</a:t>
            </a:r>
            <a:endParaRPr lang="zh-CN" altLang="en-US" dirty="0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011161CD-E7A9-4F6B-A54F-46A82E3CFEF2}"/>
              </a:ext>
            </a:extLst>
          </p:cNvPr>
          <p:cNvCxnSpPr>
            <a:stCxn id="2" idx="3"/>
            <a:endCxn id="3" idx="1"/>
          </p:cNvCxnSpPr>
          <p:nvPr/>
        </p:nvCxnSpPr>
        <p:spPr>
          <a:xfrm>
            <a:off x="3724026" y="1202761"/>
            <a:ext cx="15639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A23B1A1E-CA36-4A96-A5DF-5C2A68E5F4B7}"/>
              </a:ext>
            </a:extLst>
          </p:cNvPr>
          <p:cNvCxnSpPr>
            <a:stCxn id="3" idx="2"/>
            <a:endCxn id="4" idx="0"/>
          </p:cNvCxnSpPr>
          <p:nvPr/>
        </p:nvCxnSpPr>
        <p:spPr>
          <a:xfrm flipH="1">
            <a:off x="5896433" y="1387427"/>
            <a:ext cx="346249" cy="809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72C37AAE-F7A6-4F9C-AADB-22567DDD33E3}"/>
              </a:ext>
            </a:extLst>
          </p:cNvPr>
          <p:cNvCxnSpPr>
            <a:stCxn id="4" idx="1"/>
            <a:endCxn id="2" idx="2"/>
          </p:cNvCxnSpPr>
          <p:nvPr/>
        </p:nvCxnSpPr>
        <p:spPr>
          <a:xfrm flipH="1" flipV="1">
            <a:off x="3115526" y="1387427"/>
            <a:ext cx="2172407" cy="993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8C877140-0A1B-472F-8F7E-12FC0BB537F4}"/>
              </a:ext>
            </a:extLst>
          </p:cNvPr>
          <p:cNvSpPr txBox="1"/>
          <p:nvPr/>
        </p:nvSpPr>
        <p:spPr>
          <a:xfrm>
            <a:off x="4174478" y="80265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产生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E1B5809-136D-4CE2-9192-66D94F9FF5B3}"/>
              </a:ext>
            </a:extLst>
          </p:cNvPr>
          <p:cNvSpPr txBox="1"/>
          <p:nvPr/>
        </p:nvSpPr>
        <p:spPr>
          <a:xfrm>
            <a:off x="6188179" y="1673224"/>
            <a:ext cx="233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抵消支出后，还有剩余收入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A856D6D-6CEA-4D68-B6B3-2CAD8F965E7F}"/>
              </a:ext>
            </a:extLst>
          </p:cNvPr>
          <p:cNvSpPr txBox="1"/>
          <p:nvPr/>
        </p:nvSpPr>
        <p:spPr>
          <a:xfrm>
            <a:off x="3553849" y="189700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再次买入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D044F02-6B4A-4D1A-8070-402A1D147AE7}"/>
              </a:ext>
            </a:extLst>
          </p:cNvPr>
          <p:cNvSpPr txBox="1"/>
          <p:nvPr/>
        </p:nvSpPr>
        <p:spPr>
          <a:xfrm>
            <a:off x="1220786" y="3013798"/>
            <a:ext cx="6288901" cy="382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上图呈现出正向循环，实现越来越富有，财务越来越健壮，人生越来越自由。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A5EBFF8-20E6-45B9-A465-AFB9248B9ED1}"/>
              </a:ext>
            </a:extLst>
          </p:cNvPr>
          <p:cNvSpPr txBox="1"/>
          <p:nvPr/>
        </p:nvSpPr>
        <p:spPr>
          <a:xfrm>
            <a:off x="1247707" y="3542595"/>
            <a:ext cx="6647974" cy="2967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富人关心资产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穷人关心收入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上面并不是说富人不关心资产。毕竟收入才能解决生存问题，收入才能买入资产。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而是说，富人把收入看作是手段工具和过程，最终目的是转换为优质资产。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甚至是把优质资产转换为生命力更强的商业机器和商业帝国。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b="1" dirty="0"/>
              <a:t>富人渴望，实现并不断增强上面的正向循环。</a:t>
            </a:r>
            <a:endParaRPr lang="en-US" altLang="zh-CN" sz="1400" b="1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什么是优质资产？能够产生源源不断收入的资产。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b="1" dirty="0"/>
              <a:t>而穷人忽略了把收入转换为资产。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08F528C-9BF0-47FA-9043-A07822123F81}"/>
              </a:ext>
            </a:extLst>
          </p:cNvPr>
          <p:cNvSpPr txBox="1"/>
          <p:nvPr/>
        </p:nvSpPr>
        <p:spPr>
          <a:xfrm>
            <a:off x="7895681" y="2723166"/>
            <a:ext cx="3915252" cy="2321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把钱放到理财产品中，算不算优质资产？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并不算。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理财产品相当于现金等价物。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优质资产的特征，从长期来看，一是要实现明显的增值；二是实现的收入要明显跑赢通胀，复式收益。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理财产品并不满足，所以不算。</a:t>
            </a:r>
          </a:p>
        </p:txBody>
      </p:sp>
    </p:spTree>
    <p:extLst>
      <p:ext uri="{BB962C8B-B14F-4D97-AF65-F5344CB8AC3E}">
        <p14:creationId xmlns:p14="http://schemas.microsoft.com/office/powerpoint/2010/main" val="75017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2D01B0-4E8B-44FD-BA02-88D722E13908}"/>
              </a:ext>
            </a:extLst>
          </p:cNvPr>
          <p:cNvSpPr txBox="1"/>
          <p:nvPr/>
        </p:nvSpPr>
        <p:spPr>
          <a:xfrm>
            <a:off x="2507026" y="1018095"/>
            <a:ext cx="1378904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负债</a:t>
            </a:r>
            <a:r>
              <a:rPr lang="en-US" altLang="zh-CN" dirty="0"/>
              <a:t>/</a:t>
            </a:r>
            <a:r>
              <a:rPr lang="zh-CN" altLang="en-US" dirty="0"/>
              <a:t>消费 </a:t>
            </a:r>
            <a:r>
              <a:rPr lang="zh-CN" altLang="en-US" sz="2000" b="1" dirty="0">
                <a:solidFill>
                  <a:srgbClr val="FF0000"/>
                </a:solidFill>
              </a:rPr>
              <a:t>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56ABB47-B4CA-478F-8D23-ED40C1705E90}"/>
              </a:ext>
            </a:extLst>
          </p:cNvPr>
          <p:cNvSpPr txBox="1"/>
          <p:nvPr/>
        </p:nvSpPr>
        <p:spPr>
          <a:xfrm>
            <a:off x="5287933" y="1018095"/>
            <a:ext cx="2091455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源源不断的支出 </a:t>
            </a:r>
            <a:r>
              <a:rPr lang="zh-CN" altLang="en-US" b="1" dirty="0">
                <a:solidFill>
                  <a:srgbClr val="FF0000"/>
                </a:solidFill>
              </a:rPr>
              <a:t>↑</a:t>
            </a:r>
            <a:endParaRPr lang="en-US" altLang="zh-CN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5FE6FEA-3C7A-4CCC-8232-3188CA4C8BE6}"/>
              </a:ext>
            </a:extLst>
          </p:cNvPr>
          <p:cNvSpPr txBox="1"/>
          <p:nvPr/>
        </p:nvSpPr>
        <p:spPr>
          <a:xfrm>
            <a:off x="5287933" y="2196445"/>
            <a:ext cx="1107996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工资收入</a:t>
            </a: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6AB8ADB6-41F9-421B-803C-6D04B24CE86F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 flipV="1">
            <a:off x="3885930" y="1202761"/>
            <a:ext cx="1402003" cy="1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A5E6FC35-B3BB-4F58-A332-FEC4406A17A9}"/>
              </a:ext>
            </a:extLst>
          </p:cNvPr>
          <p:cNvCxnSpPr>
            <a:stCxn id="4" idx="1"/>
            <a:endCxn id="2" idx="2"/>
          </p:cNvCxnSpPr>
          <p:nvPr/>
        </p:nvCxnSpPr>
        <p:spPr>
          <a:xfrm flipH="1" flipV="1">
            <a:off x="3196478" y="1418205"/>
            <a:ext cx="2091455" cy="962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003D8725-FD77-4057-A889-79D25BAD2BD9}"/>
              </a:ext>
            </a:extLst>
          </p:cNvPr>
          <p:cNvSpPr txBox="1"/>
          <p:nvPr/>
        </p:nvSpPr>
        <p:spPr>
          <a:xfrm>
            <a:off x="4174478" y="80265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产生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700DC1A-3415-42AF-A6F5-9161BDB68CFC}"/>
              </a:ext>
            </a:extLst>
          </p:cNvPr>
          <p:cNvSpPr txBox="1"/>
          <p:nvPr/>
        </p:nvSpPr>
        <p:spPr>
          <a:xfrm>
            <a:off x="6663227" y="2227222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收入只来源于工资收入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29943E6-8B8A-44D5-A2DB-D42586F4FBE3}"/>
              </a:ext>
            </a:extLst>
          </p:cNvPr>
          <p:cNvSpPr txBox="1"/>
          <p:nvPr/>
        </p:nvSpPr>
        <p:spPr>
          <a:xfrm>
            <a:off x="3553849" y="18970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买入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7F8167-107D-4230-858A-D7EFAD0B364E}"/>
              </a:ext>
            </a:extLst>
          </p:cNvPr>
          <p:cNvSpPr txBox="1"/>
          <p:nvPr/>
        </p:nvSpPr>
        <p:spPr>
          <a:xfrm>
            <a:off x="1456456" y="2916611"/>
            <a:ext cx="6647974" cy="382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上图呈现出正向循环，实现越来越贫穷，财务越来越脆弱，人生陷入老鼠赛跑。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10D034F2-F418-47C6-88DF-19A0695A35AE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5841931" y="1387427"/>
            <a:ext cx="491730" cy="809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A9307794-4A90-4CD3-9234-DE61CE189D72}"/>
              </a:ext>
            </a:extLst>
          </p:cNvPr>
          <p:cNvSpPr txBox="1"/>
          <p:nvPr/>
        </p:nvSpPr>
        <p:spPr>
          <a:xfrm>
            <a:off x="6124401" y="167322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吞噬</a:t>
            </a:r>
          </a:p>
        </p:txBody>
      </p:sp>
    </p:spTree>
    <p:extLst>
      <p:ext uri="{BB962C8B-B14F-4D97-AF65-F5344CB8AC3E}">
        <p14:creationId xmlns:p14="http://schemas.microsoft.com/office/powerpoint/2010/main" val="2997970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A6CC840-EC3E-43B9-91FC-6089A5125BF8}"/>
              </a:ext>
            </a:extLst>
          </p:cNvPr>
          <p:cNvSpPr txBox="1"/>
          <p:nvPr/>
        </p:nvSpPr>
        <p:spPr>
          <a:xfrm>
            <a:off x="1337474" y="999276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工作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96E1FE7-448D-4277-80F2-3D56783A4D6A}"/>
              </a:ext>
            </a:extLst>
          </p:cNvPr>
          <p:cNvSpPr txBox="1"/>
          <p:nvPr/>
        </p:nvSpPr>
        <p:spPr>
          <a:xfrm>
            <a:off x="3128563" y="999276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收入</a:t>
            </a:r>
            <a:endParaRPr lang="en-US" altLang="zh-CN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83B8B84-10CC-46B4-BFEB-4A5CB92A5C3D}"/>
              </a:ext>
            </a:extLst>
          </p:cNvPr>
          <p:cNvSpPr txBox="1"/>
          <p:nvPr/>
        </p:nvSpPr>
        <p:spPr>
          <a:xfrm>
            <a:off x="3128563" y="2177626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支出</a:t>
            </a: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90ECE7B8-F8D7-41E5-9099-61462708B9CF}"/>
              </a:ext>
            </a:extLst>
          </p:cNvPr>
          <p:cNvCxnSpPr>
            <a:stCxn id="2" idx="3"/>
            <a:endCxn id="3" idx="1"/>
          </p:cNvCxnSpPr>
          <p:nvPr/>
        </p:nvCxnSpPr>
        <p:spPr>
          <a:xfrm>
            <a:off x="1983805" y="1183942"/>
            <a:ext cx="11447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52DB672C-6251-49C8-80F4-A9C4083C18E6}"/>
              </a:ext>
            </a:extLst>
          </p:cNvPr>
          <p:cNvSpPr txBox="1"/>
          <p:nvPr/>
        </p:nvSpPr>
        <p:spPr>
          <a:xfrm>
            <a:off x="2284314" y="78383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产生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DAB83B0-5539-440B-83E7-244F18A79180}"/>
              </a:ext>
            </a:extLst>
          </p:cNvPr>
          <p:cNvSpPr txBox="1"/>
          <p:nvPr/>
        </p:nvSpPr>
        <p:spPr>
          <a:xfrm>
            <a:off x="6023847" y="5120060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控制负债项的增长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4B4D7A4-2AB8-4A74-9289-57FE3926DDBA}"/>
              </a:ext>
            </a:extLst>
          </p:cNvPr>
          <p:cNvSpPr txBox="1"/>
          <p:nvPr/>
        </p:nvSpPr>
        <p:spPr>
          <a:xfrm>
            <a:off x="5239016" y="999276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负债</a:t>
            </a:r>
            <a:endParaRPr lang="en-US" altLang="zh-CN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BDE9F6D-FA85-44A5-8C18-4C4F6437635C}"/>
              </a:ext>
            </a:extLst>
          </p:cNvPr>
          <p:cNvSpPr txBox="1"/>
          <p:nvPr/>
        </p:nvSpPr>
        <p:spPr>
          <a:xfrm>
            <a:off x="3755881" y="74906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通过消费产生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0B0EE2F1-2731-450C-AFE8-1EE33EE0C390}"/>
              </a:ext>
            </a:extLst>
          </p:cNvPr>
          <p:cNvCxnSpPr>
            <a:stCxn id="3" idx="3"/>
            <a:endCxn id="11" idx="1"/>
          </p:cNvCxnSpPr>
          <p:nvPr/>
        </p:nvCxnSpPr>
        <p:spPr>
          <a:xfrm>
            <a:off x="3774894" y="1183942"/>
            <a:ext cx="14641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CF9B4E8D-AA11-4AA8-8614-0E93A829BC82}"/>
              </a:ext>
            </a:extLst>
          </p:cNvPr>
          <p:cNvSpPr txBox="1"/>
          <p:nvPr/>
        </p:nvSpPr>
        <p:spPr>
          <a:xfrm>
            <a:off x="3963216" y="168824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产生</a:t>
            </a: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B61B1FD2-5448-4059-9ECC-AFDEB658B1ED}"/>
              </a:ext>
            </a:extLst>
          </p:cNvPr>
          <p:cNvCxnSpPr>
            <a:stCxn id="11" idx="2"/>
            <a:endCxn id="4" idx="3"/>
          </p:cNvCxnSpPr>
          <p:nvPr/>
        </p:nvCxnSpPr>
        <p:spPr>
          <a:xfrm flipH="1">
            <a:off x="3774894" y="1368608"/>
            <a:ext cx="1787288" cy="993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4E020179-D418-48B7-A4A7-CA09A953474B}"/>
              </a:ext>
            </a:extLst>
          </p:cNvPr>
          <p:cNvSpPr txBox="1"/>
          <p:nvPr/>
        </p:nvSpPr>
        <p:spPr>
          <a:xfrm>
            <a:off x="1337474" y="3941710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工作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5C01C10-FCEE-43C5-A67C-4D143796D09D}"/>
              </a:ext>
            </a:extLst>
          </p:cNvPr>
          <p:cNvSpPr txBox="1"/>
          <p:nvPr/>
        </p:nvSpPr>
        <p:spPr>
          <a:xfrm>
            <a:off x="3128563" y="3941710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收入</a:t>
            </a:r>
            <a:endParaRPr lang="en-US" altLang="zh-CN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B65AB6C-EEB5-4F6C-89E8-DF8479CA9149}"/>
              </a:ext>
            </a:extLst>
          </p:cNvPr>
          <p:cNvSpPr txBox="1"/>
          <p:nvPr/>
        </p:nvSpPr>
        <p:spPr>
          <a:xfrm>
            <a:off x="3128563" y="5120060"/>
            <a:ext cx="1107996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被动收入</a:t>
            </a: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DC8336DF-4F7F-4C4A-B393-086798293575}"/>
              </a:ext>
            </a:extLst>
          </p:cNvPr>
          <p:cNvCxnSpPr>
            <a:stCxn id="20" idx="3"/>
            <a:endCxn id="21" idx="1"/>
          </p:cNvCxnSpPr>
          <p:nvPr/>
        </p:nvCxnSpPr>
        <p:spPr>
          <a:xfrm>
            <a:off x="1983805" y="4126376"/>
            <a:ext cx="11447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87728EAC-45FA-4A07-BB3F-150466CE5CC3}"/>
              </a:ext>
            </a:extLst>
          </p:cNvPr>
          <p:cNvSpPr txBox="1"/>
          <p:nvPr/>
        </p:nvSpPr>
        <p:spPr>
          <a:xfrm>
            <a:off x="2284314" y="372626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产生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4A4E504-D6DD-44B8-8E79-AFFF539E253C}"/>
              </a:ext>
            </a:extLst>
          </p:cNvPr>
          <p:cNvSpPr txBox="1"/>
          <p:nvPr/>
        </p:nvSpPr>
        <p:spPr>
          <a:xfrm>
            <a:off x="5239016" y="3941710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资产</a:t>
            </a:r>
            <a:endParaRPr lang="en-US" altLang="zh-CN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77A9FCE-BFFA-4D13-9179-318F031B6212}"/>
              </a:ext>
            </a:extLst>
          </p:cNvPr>
          <p:cNvSpPr txBox="1"/>
          <p:nvPr/>
        </p:nvSpPr>
        <p:spPr>
          <a:xfrm>
            <a:off x="3755881" y="369149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通过投资买入</a:t>
            </a: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B4111EFB-5554-4D7D-B9BB-7BBA262BDD6A}"/>
              </a:ext>
            </a:extLst>
          </p:cNvPr>
          <p:cNvCxnSpPr>
            <a:stCxn id="21" idx="3"/>
            <a:endCxn id="25" idx="1"/>
          </p:cNvCxnSpPr>
          <p:nvPr/>
        </p:nvCxnSpPr>
        <p:spPr>
          <a:xfrm>
            <a:off x="3774894" y="4126376"/>
            <a:ext cx="14641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A034053D-1350-416D-800F-FC5EDF05C049}"/>
              </a:ext>
            </a:extLst>
          </p:cNvPr>
          <p:cNvSpPr txBox="1"/>
          <p:nvPr/>
        </p:nvSpPr>
        <p:spPr>
          <a:xfrm>
            <a:off x="4514095" y="466969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产生</a:t>
            </a: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D1B68868-27D8-49FD-8279-D364741B66AE}"/>
              </a:ext>
            </a:extLst>
          </p:cNvPr>
          <p:cNvCxnSpPr>
            <a:stCxn id="25" idx="2"/>
            <a:endCxn id="22" idx="3"/>
          </p:cNvCxnSpPr>
          <p:nvPr/>
        </p:nvCxnSpPr>
        <p:spPr>
          <a:xfrm flipH="1">
            <a:off x="4236559" y="4311042"/>
            <a:ext cx="1325623" cy="993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D0A7AF38-01D1-46C3-A6BF-4F017D065FEA}"/>
              </a:ext>
            </a:extLst>
          </p:cNvPr>
          <p:cNvCxnSpPr>
            <a:stCxn id="22" idx="0"/>
            <a:endCxn id="25" idx="1"/>
          </p:cNvCxnSpPr>
          <p:nvPr/>
        </p:nvCxnSpPr>
        <p:spPr>
          <a:xfrm flipV="1">
            <a:off x="3682561" y="4126376"/>
            <a:ext cx="1556455" cy="993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87A3F2D9-7D62-4E93-A006-6A04AF93D0EF}"/>
              </a:ext>
            </a:extLst>
          </p:cNvPr>
          <p:cNvSpPr txBox="1"/>
          <p:nvPr/>
        </p:nvSpPr>
        <p:spPr>
          <a:xfrm>
            <a:off x="4114953" y="434182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买入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690DBB7-1F08-4E6C-8F02-3AF5C0C0E299}"/>
              </a:ext>
            </a:extLst>
          </p:cNvPr>
          <p:cNvSpPr txBox="1"/>
          <p:nvPr/>
        </p:nvSpPr>
        <p:spPr>
          <a:xfrm>
            <a:off x="5239016" y="5120060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负债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76111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7AC8929-098A-4884-BB12-EC3E8BE873DD}"/>
              </a:ext>
            </a:extLst>
          </p:cNvPr>
          <p:cNvSpPr txBox="1"/>
          <p:nvPr/>
        </p:nvSpPr>
        <p:spPr>
          <a:xfrm>
            <a:off x="4605127" y="4011015"/>
            <a:ext cx="1396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升值变现</a:t>
            </a:r>
            <a:r>
              <a:rPr lang="en-US" altLang="zh-CN" sz="1400" dirty="0"/>
              <a:t>&amp;</a:t>
            </a:r>
            <a:r>
              <a:rPr lang="zh-CN" altLang="en-US" sz="1400" dirty="0"/>
              <a:t>租金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554FABB-89BD-4AC3-9AB8-111FD2ABF9EB}"/>
              </a:ext>
            </a:extLst>
          </p:cNvPr>
          <p:cNvSpPr txBox="1"/>
          <p:nvPr/>
        </p:nvSpPr>
        <p:spPr>
          <a:xfrm>
            <a:off x="3477354" y="1881318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收入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CC9B783-D53B-4DB4-B915-4165432693AF}"/>
              </a:ext>
            </a:extLst>
          </p:cNvPr>
          <p:cNvSpPr txBox="1"/>
          <p:nvPr/>
        </p:nvSpPr>
        <p:spPr>
          <a:xfrm>
            <a:off x="3477354" y="3794960"/>
            <a:ext cx="1107996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被动收入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7946BD-EA82-4DD9-98FC-5826C2828064}"/>
              </a:ext>
            </a:extLst>
          </p:cNvPr>
          <p:cNvSpPr txBox="1"/>
          <p:nvPr/>
        </p:nvSpPr>
        <p:spPr>
          <a:xfrm>
            <a:off x="6021440" y="1881318"/>
            <a:ext cx="1107996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证券资产</a:t>
            </a:r>
            <a:endParaRPr lang="en-US" altLang="zh-CN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682042D-71BA-4F11-BCF3-7AE14BA63FE8}"/>
              </a:ext>
            </a:extLst>
          </p:cNvPr>
          <p:cNvSpPr txBox="1"/>
          <p:nvPr/>
        </p:nvSpPr>
        <p:spPr>
          <a:xfrm>
            <a:off x="4104672" y="1631104"/>
            <a:ext cx="1396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升值变现</a:t>
            </a:r>
            <a:r>
              <a:rPr lang="en-US" altLang="zh-CN" sz="1400" dirty="0"/>
              <a:t>&amp;</a:t>
            </a:r>
            <a:r>
              <a:rPr lang="zh-CN" altLang="en-US" sz="1400" dirty="0"/>
              <a:t>股息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6D463B1-3D52-4536-A2CF-F692FE7C402A}"/>
              </a:ext>
            </a:extLst>
          </p:cNvPr>
          <p:cNvSpPr txBox="1"/>
          <p:nvPr/>
        </p:nvSpPr>
        <p:spPr>
          <a:xfrm>
            <a:off x="4862886" y="260929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买入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B57F6482-3834-4972-A02C-86FEDF4D0CDE}"/>
              </a:ext>
            </a:extLst>
          </p:cNvPr>
          <p:cNvCxnSpPr>
            <a:cxnSpLocks/>
            <a:stCxn id="4" idx="2"/>
            <a:endCxn id="15" idx="0"/>
          </p:cNvCxnSpPr>
          <p:nvPr/>
        </p:nvCxnSpPr>
        <p:spPr>
          <a:xfrm>
            <a:off x="3800520" y="2250650"/>
            <a:ext cx="2774918" cy="1544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D057A4D6-32A7-4BD7-8324-8E82AF5D1795}"/>
              </a:ext>
            </a:extLst>
          </p:cNvPr>
          <p:cNvCxnSpPr>
            <a:cxnSpLocks/>
          </p:cNvCxnSpPr>
          <p:nvPr/>
        </p:nvCxnSpPr>
        <p:spPr>
          <a:xfrm>
            <a:off x="4141188" y="2168502"/>
            <a:ext cx="1880252" cy="46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90D3BA60-824A-42D0-863D-0B2E2FD22AE9}"/>
              </a:ext>
            </a:extLst>
          </p:cNvPr>
          <p:cNvSpPr txBox="1"/>
          <p:nvPr/>
        </p:nvSpPr>
        <p:spPr>
          <a:xfrm>
            <a:off x="4572429" y="21138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买入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7A76904-687E-4C1A-B25D-83E0CFCBE184}"/>
              </a:ext>
            </a:extLst>
          </p:cNvPr>
          <p:cNvSpPr txBox="1"/>
          <p:nvPr/>
        </p:nvSpPr>
        <p:spPr>
          <a:xfrm>
            <a:off x="6021440" y="3794960"/>
            <a:ext cx="1107996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房产资产</a:t>
            </a:r>
            <a:endParaRPr lang="en-US" altLang="zh-CN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51EB3A5D-D492-4291-8A4B-8842AAD1F822}"/>
              </a:ext>
            </a:extLst>
          </p:cNvPr>
          <p:cNvCxnSpPr>
            <a:cxnSpLocks/>
          </p:cNvCxnSpPr>
          <p:nvPr/>
        </p:nvCxnSpPr>
        <p:spPr>
          <a:xfrm flipH="1">
            <a:off x="4130826" y="1938881"/>
            <a:ext cx="1890614" cy="551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70A142DF-47B3-4F3F-B8AF-B858B379C0BB}"/>
              </a:ext>
            </a:extLst>
          </p:cNvPr>
          <p:cNvCxnSpPr>
            <a:stCxn id="15" idx="1"/>
            <a:endCxn id="5" idx="3"/>
          </p:cNvCxnSpPr>
          <p:nvPr/>
        </p:nvCxnSpPr>
        <p:spPr>
          <a:xfrm flipH="1">
            <a:off x="4585350" y="3979626"/>
            <a:ext cx="14360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4963A203-4C74-4E0C-82B9-40C8C45EA771}"/>
              </a:ext>
            </a:extLst>
          </p:cNvPr>
          <p:cNvCxnSpPr/>
          <p:nvPr/>
        </p:nvCxnSpPr>
        <p:spPr>
          <a:xfrm>
            <a:off x="4605127" y="3794960"/>
            <a:ext cx="13965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929DBE9F-652A-4E2A-B7F7-BC8AB3DA6199}"/>
              </a:ext>
            </a:extLst>
          </p:cNvPr>
          <p:cNvSpPr txBox="1"/>
          <p:nvPr/>
        </p:nvSpPr>
        <p:spPr>
          <a:xfrm>
            <a:off x="4932751" y="349758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买入</a:t>
            </a: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8A4D959A-F0F5-49AD-8866-570315CA0BAB}"/>
              </a:ext>
            </a:extLst>
          </p:cNvPr>
          <p:cNvCxnSpPr>
            <a:cxnSpLocks/>
            <a:stCxn id="5" idx="0"/>
            <a:endCxn id="8" idx="2"/>
          </p:cNvCxnSpPr>
          <p:nvPr/>
        </p:nvCxnSpPr>
        <p:spPr>
          <a:xfrm flipV="1">
            <a:off x="4031352" y="2250650"/>
            <a:ext cx="2544086" cy="1544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FE5A78BB-0682-46B0-971F-BC3F1BA1280C}"/>
              </a:ext>
            </a:extLst>
          </p:cNvPr>
          <p:cNvSpPr txBox="1"/>
          <p:nvPr/>
        </p:nvSpPr>
        <p:spPr>
          <a:xfrm>
            <a:off x="4067909" y="311785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买入</a:t>
            </a:r>
          </a:p>
        </p:txBody>
      </p:sp>
    </p:spTree>
    <p:extLst>
      <p:ext uri="{BB962C8B-B14F-4D97-AF65-F5344CB8AC3E}">
        <p14:creationId xmlns:p14="http://schemas.microsoft.com/office/powerpoint/2010/main" val="2489172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A6CC840-EC3E-43B9-91FC-6089A5125BF8}"/>
              </a:ext>
            </a:extLst>
          </p:cNvPr>
          <p:cNvSpPr txBox="1"/>
          <p:nvPr/>
        </p:nvSpPr>
        <p:spPr>
          <a:xfrm>
            <a:off x="2021811" y="2723118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工作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96E1FE7-448D-4277-80F2-3D56783A4D6A}"/>
              </a:ext>
            </a:extLst>
          </p:cNvPr>
          <p:cNvSpPr txBox="1"/>
          <p:nvPr/>
        </p:nvSpPr>
        <p:spPr>
          <a:xfrm>
            <a:off x="3855397" y="2717084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收入</a:t>
            </a:r>
            <a:endParaRPr lang="en-US" altLang="zh-CN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83B8B84-10CC-46B4-BFEB-4A5CB92A5C3D}"/>
              </a:ext>
            </a:extLst>
          </p:cNvPr>
          <p:cNvSpPr txBox="1"/>
          <p:nvPr/>
        </p:nvSpPr>
        <p:spPr>
          <a:xfrm>
            <a:off x="3624564" y="4484609"/>
            <a:ext cx="1107996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理财收益</a:t>
            </a: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90ECE7B8-F8D7-41E5-9099-61462708B9CF}"/>
              </a:ext>
            </a:extLst>
          </p:cNvPr>
          <p:cNvCxnSpPr>
            <a:stCxn id="2" idx="3"/>
            <a:endCxn id="3" idx="1"/>
          </p:cNvCxnSpPr>
          <p:nvPr/>
        </p:nvCxnSpPr>
        <p:spPr>
          <a:xfrm flipV="1">
            <a:off x="2668142" y="2901750"/>
            <a:ext cx="1187255" cy="60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52DB672C-6251-49C8-80F4-A9C4083C18E6}"/>
              </a:ext>
            </a:extLst>
          </p:cNvPr>
          <p:cNvSpPr txBox="1"/>
          <p:nvPr/>
        </p:nvSpPr>
        <p:spPr>
          <a:xfrm>
            <a:off x="2909999" y="293252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产生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4B4D7A4-2AB8-4A74-9289-57FE3926DDBA}"/>
              </a:ext>
            </a:extLst>
          </p:cNvPr>
          <p:cNvSpPr txBox="1"/>
          <p:nvPr/>
        </p:nvSpPr>
        <p:spPr>
          <a:xfrm>
            <a:off x="5804624" y="3306259"/>
            <a:ext cx="646331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理财</a:t>
            </a:r>
            <a:endParaRPr lang="en-US" altLang="zh-CN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BDE9F6D-FA85-44A5-8C18-4C4F6437635C}"/>
              </a:ext>
            </a:extLst>
          </p:cNvPr>
          <p:cNvSpPr txBox="1"/>
          <p:nvPr/>
        </p:nvSpPr>
        <p:spPr>
          <a:xfrm>
            <a:off x="4903387" y="322178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买入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0B0EE2F1-2731-450C-AFE8-1EE33EE0C390}"/>
              </a:ext>
            </a:extLst>
          </p:cNvPr>
          <p:cNvCxnSpPr>
            <a:stCxn id="3" idx="3"/>
            <a:endCxn id="11" idx="1"/>
          </p:cNvCxnSpPr>
          <p:nvPr/>
        </p:nvCxnSpPr>
        <p:spPr>
          <a:xfrm>
            <a:off x="4501728" y="2901750"/>
            <a:ext cx="1302896" cy="5891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CF9B4E8D-AA11-4AA8-8614-0E93A829BC82}"/>
              </a:ext>
            </a:extLst>
          </p:cNvPr>
          <p:cNvSpPr txBox="1"/>
          <p:nvPr/>
        </p:nvSpPr>
        <p:spPr>
          <a:xfrm>
            <a:off x="5301921" y="4146053"/>
            <a:ext cx="8627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产生</a:t>
            </a:r>
            <a:r>
              <a:rPr lang="en-US" altLang="zh-CN" sz="1400" dirty="0"/>
              <a:t>2.4%</a:t>
            </a:r>
            <a:endParaRPr lang="zh-CN" altLang="en-US" sz="1400" dirty="0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B61B1FD2-5448-4059-9ECC-AFDEB658B1ED}"/>
              </a:ext>
            </a:extLst>
          </p:cNvPr>
          <p:cNvCxnSpPr>
            <a:stCxn id="11" idx="2"/>
            <a:endCxn id="4" idx="3"/>
          </p:cNvCxnSpPr>
          <p:nvPr/>
        </p:nvCxnSpPr>
        <p:spPr>
          <a:xfrm flipH="1">
            <a:off x="4732560" y="3675591"/>
            <a:ext cx="1395230" cy="993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196218C2-3F7B-4AEA-83AE-BB0979C6FF54}"/>
              </a:ext>
            </a:extLst>
          </p:cNvPr>
          <p:cNvCxnSpPr>
            <a:cxnSpLocks/>
            <a:endCxn id="3" idx="2"/>
          </p:cNvCxnSpPr>
          <p:nvPr/>
        </p:nvCxnSpPr>
        <p:spPr>
          <a:xfrm flipV="1">
            <a:off x="4178562" y="3086416"/>
            <a:ext cx="1" cy="139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94CFBA5D-0580-4D49-9FC4-A19BE8D925B1}"/>
              </a:ext>
            </a:extLst>
          </p:cNvPr>
          <p:cNvSpPr txBox="1"/>
          <p:nvPr/>
        </p:nvSpPr>
        <p:spPr>
          <a:xfrm>
            <a:off x="5573791" y="2127910"/>
            <a:ext cx="1107996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证券资产</a:t>
            </a:r>
            <a:endParaRPr lang="en-US" altLang="zh-CN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9CEFE4E-E830-4ADA-A032-311C688B148B}"/>
              </a:ext>
            </a:extLst>
          </p:cNvPr>
          <p:cNvSpPr txBox="1"/>
          <p:nvPr/>
        </p:nvSpPr>
        <p:spPr>
          <a:xfrm>
            <a:off x="3350451" y="1294963"/>
            <a:ext cx="1656223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/>
              <a:t>投资</a:t>
            </a:r>
            <a:r>
              <a:rPr lang="en-US" altLang="zh-CN" dirty="0"/>
              <a:t>/</a:t>
            </a:r>
            <a:r>
              <a:rPr lang="zh-CN" altLang="en-US" dirty="0"/>
              <a:t>股息收益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47F48C54-BDA9-4E4C-B21D-1AECAC31D4A2}"/>
              </a:ext>
            </a:extLst>
          </p:cNvPr>
          <p:cNvCxnSpPr>
            <a:cxnSpLocks/>
            <a:stCxn id="3" idx="3"/>
            <a:endCxn id="30" idx="2"/>
          </p:cNvCxnSpPr>
          <p:nvPr/>
        </p:nvCxnSpPr>
        <p:spPr>
          <a:xfrm flipV="1">
            <a:off x="4501728" y="2497242"/>
            <a:ext cx="1626061" cy="4045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1BAC9CEA-C943-47AC-B64F-80823E3BC2EE}"/>
              </a:ext>
            </a:extLst>
          </p:cNvPr>
          <p:cNvCxnSpPr>
            <a:stCxn id="30" idx="0"/>
            <a:endCxn id="34" idx="3"/>
          </p:cNvCxnSpPr>
          <p:nvPr/>
        </p:nvCxnSpPr>
        <p:spPr>
          <a:xfrm flipH="1" flipV="1">
            <a:off x="5006674" y="1479629"/>
            <a:ext cx="1121115" cy="648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6C4B9E16-0B54-4C1B-9406-60DFE7765122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4143759" y="1664295"/>
            <a:ext cx="34804" cy="1052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0EC4A552-9B54-4204-8DA5-170AE76814A5}"/>
              </a:ext>
            </a:extLst>
          </p:cNvPr>
          <p:cNvSpPr txBox="1"/>
          <p:nvPr/>
        </p:nvSpPr>
        <p:spPr>
          <a:xfrm>
            <a:off x="4903387" y="237852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买入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FFBAD67-0AE2-467D-B18A-FA0EA58F1395}"/>
              </a:ext>
            </a:extLst>
          </p:cNvPr>
          <p:cNvSpPr txBox="1"/>
          <p:nvPr/>
        </p:nvSpPr>
        <p:spPr>
          <a:xfrm>
            <a:off x="4988363" y="160273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产生</a:t>
            </a:r>
          </a:p>
        </p:txBody>
      </p:sp>
    </p:spTree>
    <p:extLst>
      <p:ext uri="{BB962C8B-B14F-4D97-AF65-F5344CB8AC3E}">
        <p14:creationId xmlns:p14="http://schemas.microsoft.com/office/powerpoint/2010/main" val="1696822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424</Words>
  <Application>Microsoft Office PowerPoint</Application>
  <PresentationFormat>宽屏</PresentationFormat>
  <Paragraphs>88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 xw</dc:creator>
  <cp:lastModifiedBy>t xw</cp:lastModifiedBy>
  <cp:revision>13</cp:revision>
  <dcterms:created xsi:type="dcterms:W3CDTF">2020-02-16T03:42:17Z</dcterms:created>
  <dcterms:modified xsi:type="dcterms:W3CDTF">2021-02-18T14:41:14Z</dcterms:modified>
</cp:coreProperties>
</file>